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56" y="-9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-118678" y="-83669"/>
            <a:ext cx="10818694" cy="5310838"/>
            <a:chOff x="-118678" y="-83669"/>
            <a:chExt cx="10818694" cy="5310838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-118678" y="-83669"/>
              <a:ext cx="10818694" cy="5310838"/>
              <a:chOff x="-122239" y="-83668"/>
              <a:chExt cx="10818694" cy="5310838"/>
            </a:xfrm>
          </p:grpSpPr>
          <p:grpSp>
            <p:nvGrpSpPr>
              <p:cNvPr id="2" name="Группа 1"/>
              <p:cNvGrpSpPr/>
              <p:nvPr/>
            </p:nvGrpSpPr>
            <p:grpSpPr>
              <a:xfrm>
                <a:off x="-122239" y="-83668"/>
                <a:ext cx="9443868" cy="5310838"/>
                <a:chOff x="-121763" y="-83667"/>
                <a:chExt cx="9443868" cy="5310838"/>
              </a:xfrm>
            </p:grpSpPr>
            <p:pic>
              <p:nvPicPr>
                <p:cNvPr id="4" name="Рисунок 3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310" b="7310"/>
                <a:stretch/>
              </p:blipFill>
              <p:spPr>
                <a:xfrm>
                  <a:off x="0" y="1"/>
                  <a:ext cx="9144000" cy="5143500"/>
                </a:xfrm>
                <a:prstGeom prst="rect">
                  <a:avLst/>
                </a:prstGeom>
              </p:spPr>
            </p:pic>
            <p:sp>
              <p:nvSpPr>
                <p:cNvPr id="5" name="Прямоугольник 4"/>
                <p:cNvSpPr/>
                <p:nvPr/>
              </p:nvSpPr>
              <p:spPr>
                <a:xfrm>
                  <a:off x="-121763" y="-83667"/>
                  <a:ext cx="9313208" cy="5310838"/>
                </a:xfrm>
                <a:prstGeom prst="rect">
                  <a:avLst/>
                </a:prstGeom>
                <a:solidFill>
                  <a:schemeClr val="bg1">
                    <a:alpha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ru-RU" dirty="0">
                    <a:solidFill>
                      <a:schemeClr val="tx2"/>
                    </a:solidFill>
                  </a:endParaRPr>
                </a:p>
              </p:txBody>
            </p:sp>
            <p:pic>
              <p:nvPicPr>
                <p:cNvPr id="7" name="Рисунок 6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2171" t="6404" r="57045" b="70797"/>
                <a:stretch/>
              </p:blipFill>
              <p:spPr>
                <a:xfrm>
                  <a:off x="437569" y="-1"/>
                  <a:ext cx="1546394" cy="809974"/>
                </a:xfrm>
                <a:prstGeom prst="rect">
                  <a:avLst/>
                </a:prstGeom>
              </p:spPr>
            </p:pic>
            <p:sp>
              <p:nvSpPr>
                <p:cNvPr id="10" name="TextBox 9"/>
                <p:cNvSpPr txBox="1"/>
                <p:nvPr/>
              </p:nvSpPr>
              <p:spPr>
                <a:xfrm>
                  <a:off x="1744765" y="750456"/>
                  <a:ext cx="749786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spcBef>
                      <a:spcPts val="600"/>
                    </a:spcBef>
                  </a:pPr>
                  <a:r>
                    <a:rPr lang="ru-RU" sz="1400" dirty="0" smtClean="0">
                      <a:solidFill>
                        <a:schemeClr val="tx2"/>
                      </a:solidFill>
                    </a:rPr>
                    <a:t>Вагайцева </a:t>
                  </a:r>
                  <a:r>
                    <a:rPr lang="ru-RU" sz="1400" dirty="0">
                      <a:solidFill>
                        <a:schemeClr val="tx2"/>
                      </a:solidFill>
                    </a:rPr>
                    <a:t>К.В</a:t>
                  </a:r>
                  <a:r>
                    <a:rPr lang="ru-RU" sz="1400" dirty="0" smtClean="0">
                      <a:solidFill>
                        <a:schemeClr val="tx2"/>
                      </a:solidFill>
                    </a:rPr>
                    <a:t>., </a:t>
                  </a:r>
                  <a:r>
                    <a:rPr lang="ru-RU" sz="1400" dirty="0">
                      <a:solidFill>
                        <a:schemeClr val="tx2"/>
                      </a:solidFill>
                    </a:rPr>
                    <a:t>Волкова И.А</a:t>
                  </a:r>
                  <a:r>
                    <a:rPr lang="ru-RU" sz="1400" dirty="0" smtClean="0">
                      <a:solidFill>
                        <a:schemeClr val="tx2"/>
                      </a:solidFill>
                    </a:rPr>
                    <a:t>., </a:t>
                  </a:r>
                  <a:r>
                    <a:rPr lang="ru-RU" sz="1400" dirty="0" err="1">
                      <a:solidFill>
                        <a:schemeClr val="tx2"/>
                      </a:solidFill>
                    </a:rPr>
                    <a:t>Бочарова</a:t>
                  </a:r>
                  <a:r>
                    <a:rPr lang="ru-RU" sz="1400" dirty="0">
                      <a:solidFill>
                        <a:schemeClr val="tx2"/>
                      </a:solidFill>
                    </a:rPr>
                    <a:t> А.В</a:t>
                  </a:r>
                  <a:r>
                    <a:rPr lang="ru-RU" sz="1400" dirty="0" smtClean="0">
                      <a:solidFill>
                        <a:schemeClr val="tx2"/>
                      </a:solidFill>
                    </a:rPr>
                    <a:t>., </a:t>
                  </a:r>
                  <a:r>
                    <a:rPr lang="ru-RU" sz="1400" dirty="0" err="1">
                      <a:solidFill>
                        <a:schemeClr val="tx2"/>
                      </a:solidFill>
                    </a:rPr>
                    <a:t>Рузавина</a:t>
                  </a:r>
                  <a:r>
                    <a:rPr lang="ru-RU" sz="1400" dirty="0">
                      <a:solidFill>
                        <a:schemeClr val="tx2"/>
                      </a:solidFill>
                    </a:rPr>
                    <a:t> О.Д</a:t>
                  </a:r>
                  <a:r>
                    <a:rPr lang="ru-RU" sz="1400" dirty="0" smtClean="0">
                      <a:solidFill>
                        <a:schemeClr val="tx2"/>
                      </a:solidFill>
                    </a:rPr>
                    <a:t>., </a:t>
                  </a:r>
                  <a:r>
                    <a:rPr lang="ru-RU" sz="1400" dirty="0">
                      <a:solidFill>
                        <a:schemeClr val="tx2"/>
                      </a:solidFill>
                    </a:rPr>
                    <a:t>Буренкова О.М</a:t>
                  </a:r>
                  <a:r>
                    <a:rPr lang="ru-RU" sz="1400" dirty="0" smtClean="0">
                      <a:solidFill>
                        <a:schemeClr val="tx2"/>
                      </a:solidFill>
                    </a:rPr>
                    <a:t>., </a:t>
                  </a:r>
                  <a:r>
                    <a:rPr lang="ru-RU" sz="1400" dirty="0" smtClean="0">
                      <a:solidFill>
                        <a:schemeClr val="tx2"/>
                      </a:solidFill>
                    </a:rPr>
                    <a:t>Колесников</a:t>
                  </a:r>
                  <a:r>
                    <a:rPr lang="en-US" sz="1400" dirty="0" smtClean="0">
                      <a:solidFill>
                        <a:schemeClr val="tx2"/>
                      </a:solidFill>
                    </a:rPr>
                    <a:t> </a:t>
                  </a:r>
                  <a:r>
                    <a:rPr lang="ru-RU" sz="1400" dirty="0" smtClean="0">
                      <a:solidFill>
                        <a:schemeClr val="tx2"/>
                      </a:solidFill>
                    </a:rPr>
                    <a:t>Н.А.,</a:t>
                  </a:r>
                  <a:endParaRPr lang="ru-RU" sz="14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22218" y="2529217"/>
                  <a:ext cx="9144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400" dirty="0">
                      <a:solidFill>
                        <a:schemeClr val="tx2"/>
                      </a:solidFill>
                    </a:rPr>
                    <a:t>Исследование выполнено за счет гранта Российского научного фонда № 23-74-10058. </a:t>
                  </a:r>
                </a:p>
                <a:p>
                  <a:pPr algn="ctr"/>
                  <a:endParaRPr lang="ru-RU" sz="1400" dirty="0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51940" y="1254504"/>
                  <a:ext cx="8884556" cy="1384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dirty="0" smtClean="0"/>
                    <a:t>Дагестан — один </a:t>
                  </a:r>
                  <a:r>
                    <a:rPr lang="ru-RU" sz="1400" dirty="0"/>
                    <a:t>из самых этнически разнообразных регионов мира, где проживает более 30 коренных </a:t>
                  </a:r>
                  <a:r>
                    <a:rPr lang="ru-RU" sz="1400" dirty="0" smtClean="0"/>
                    <a:t>народов. Это </a:t>
                  </a:r>
                  <a:r>
                    <a:rPr lang="ru-RU" sz="1400" dirty="0"/>
                    <a:t>многообразие делает его уникальной лабораторией для изучения генетической структуры популяций и их эволюции. STR-маркеры X-хромосомы, благодаря высокой </a:t>
                  </a:r>
                  <a:r>
                    <a:rPr lang="ru-RU" sz="1400" dirty="0" err="1"/>
                    <a:t>полиморфности</a:t>
                  </a:r>
                  <a:r>
                    <a:rPr lang="ru-RU" sz="1400" dirty="0"/>
                    <a:t> и особенностям наследования, служат </a:t>
                  </a:r>
                  <a:r>
                    <a:rPr lang="ru-RU" sz="1400" dirty="0" smtClean="0"/>
                    <a:t>информативным </a:t>
                  </a:r>
                  <a:r>
                    <a:rPr lang="ru-RU" sz="1400" dirty="0"/>
                    <a:t>инструментом как для популяционно-генетических исследований, так и для </a:t>
                  </a:r>
                  <a:r>
                    <a:rPr lang="ru-RU" sz="1400" dirty="0" smtClean="0"/>
                    <a:t>ДНК-идентификации. </a:t>
                  </a:r>
                  <a:r>
                    <a:rPr lang="ru-RU" sz="1400" dirty="0"/>
                    <a:t>Понимание генетической дифференциации </a:t>
                  </a:r>
                  <a:r>
                    <a:rPr lang="ru-RU" sz="1400" dirty="0" smtClean="0"/>
                    <a:t>популяций при формировании </a:t>
                  </a:r>
                  <a:r>
                    <a:rPr lang="ru-RU" sz="1400" dirty="0" err="1"/>
                    <a:t>референсных</a:t>
                  </a:r>
                  <a:r>
                    <a:rPr lang="ru-RU" sz="1400" dirty="0"/>
                    <a:t> баз данных критически </a:t>
                  </a:r>
                  <a:r>
                    <a:rPr lang="ru-RU" sz="1400" dirty="0" smtClean="0"/>
                    <a:t>важно </a:t>
                  </a:r>
                  <a:r>
                    <a:rPr lang="ru-RU" sz="1400" dirty="0"/>
                    <a:t>для повышения точности ДНК-идентификации и надежности </a:t>
                  </a:r>
                  <a:r>
                    <a:rPr lang="ru-RU" sz="1400" dirty="0" smtClean="0"/>
                    <a:t>генетической экспертизы.</a:t>
                  </a:r>
                  <a:endParaRPr lang="ru-RU" sz="1400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162059" y="2818625"/>
                  <a:ext cx="1821904" cy="224676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400" b="1" dirty="0" smtClean="0"/>
                    <a:t>Цель</a:t>
                  </a:r>
                  <a:r>
                    <a:rPr lang="ru-RU" sz="1400" dirty="0" smtClean="0"/>
                    <a:t>: оценка </a:t>
                  </a:r>
                  <a:r>
                    <a:rPr lang="ru-RU" sz="1400" dirty="0"/>
                    <a:t>возможности объединения выборок из популяций Дагестана в </a:t>
                  </a:r>
                  <a:r>
                    <a:rPr lang="ru-RU" sz="1400" dirty="0" err="1"/>
                    <a:t>метапопуляцию</a:t>
                  </a:r>
                  <a:r>
                    <a:rPr lang="ru-RU" sz="1400" dirty="0"/>
                    <a:t> при формировании </a:t>
                  </a:r>
                  <a:r>
                    <a:rPr lang="ru-RU" sz="1400" dirty="0" err="1"/>
                    <a:t>референсной</a:t>
                  </a:r>
                  <a:r>
                    <a:rPr lang="ru-RU" sz="1400" dirty="0"/>
                    <a:t> базы данных по </a:t>
                  </a:r>
                  <a:r>
                    <a:rPr lang="en-US" sz="1400" dirty="0"/>
                    <a:t>X</a:t>
                  </a:r>
                  <a:r>
                    <a:rPr lang="ru-RU" sz="1400" dirty="0"/>
                    <a:t>-</a:t>
                  </a:r>
                  <a:r>
                    <a:rPr lang="en-US" sz="1400" dirty="0"/>
                    <a:t>STR</a:t>
                  </a:r>
                  <a:r>
                    <a:rPr lang="ru-RU" sz="1400" dirty="0"/>
                    <a:t> маркерам. </a:t>
                  </a:r>
                  <a:endParaRPr lang="ru-RU" dirty="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2102462" y="2823528"/>
                  <a:ext cx="2736304" cy="224676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b="1" dirty="0" smtClean="0"/>
                    <a:t>Материалы и методы: </a:t>
                  </a:r>
                  <a:r>
                    <a:rPr lang="ru-RU" sz="1400" dirty="0"/>
                    <a:t>Выборки мужчин пяти </a:t>
                  </a:r>
                  <a:r>
                    <a:rPr lang="ru-RU" sz="1400" dirty="0" smtClean="0"/>
                    <a:t>популяций </a:t>
                  </a:r>
                  <a:r>
                    <a:rPr lang="ru-RU" sz="1400" dirty="0"/>
                    <a:t>Дагестана: аварцы (91образец), </a:t>
                  </a:r>
                  <a:r>
                    <a:rPr lang="ru-RU" sz="1400" dirty="0" err="1"/>
                    <a:t>цезы</a:t>
                  </a:r>
                  <a:r>
                    <a:rPr lang="ru-RU" sz="1400" dirty="0"/>
                    <a:t> (87), </a:t>
                  </a:r>
                  <a:r>
                    <a:rPr lang="ru-RU" sz="1400" dirty="0" err="1"/>
                    <a:t>каратинцы</a:t>
                  </a:r>
                  <a:r>
                    <a:rPr lang="ru-RU" sz="1400" dirty="0"/>
                    <a:t> (55), цахуры (79) арчинцы (52). </a:t>
                  </a:r>
                  <a:r>
                    <a:rPr lang="ru-RU" sz="1400" dirty="0" err="1"/>
                    <a:t>Генотипирование</a:t>
                  </a:r>
                  <a:r>
                    <a:rPr lang="ru-RU" sz="1400" dirty="0"/>
                    <a:t> </a:t>
                  </a:r>
                  <a:r>
                    <a:rPr lang="ru-RU" sz="1400" dirty="0" smtClean="0"/>
                    <a:t>с </a:t>
                  </a:r>
                  <a:r>
                    <a:rPr lang="ru-RU" sz="1400" dirty="0"/>
                    <a:t>помощью мультиплексной </a:t>
                  </a:r>
                  <a:r>
                    <a:rPr lang="ru-RU" sz="1400" dirty="0" smtClean="0"/>
                    <a:t>ПЦР (15 </a:t>
                  </a:r>
                  <a:r>
                    <a:rPr lang="en-US" sz="1400" dirty="0" smtClean="0"/>
                    <a:t>X-STR)</a:t>
                  </a:r>
                  <a:r>
                    <a:rPr lang="ru-RU" sz="1400" dirty="0" smtClean="0"/>
                    <a:t> и капиллярного гель-электрофореза. </a:t>
                  </a:r>
                  <a:r>
                    <a:rPr lang="en-US" sz="1400" dirty="0" smtClean="0"/>
                    <a:t>C</a:t>
                  </a:r>
                  <a:r>
                    <a:rPr lang="ru-RU" sz="1400" dirty="0" err="1" smtClean="0"/>
                    <a:t>татистические</a:t>
                  </a:r>
                  <a:r>
                    <a:rPr lang="ru-RU" sz="1400" dirty="0" smtClean="0"/>
                    <a:t> </a:t>
                  </a:r>
                  <a:r>
                    <a:rPr lang="ru-RU" sz="1400" dirty="0" err="1" smtClean="0"/>
                    <a:t>рассчеты</a:t>
                  </a:r>
                  <a:r>
                    <a:rPr lang="ru-RU" sz="1400" dirty="0" smtClean="0"/>
                    <a:t> —</a:t>
                  </a:r>
                  <a:r>
                    <a:rPr lang="en-US" sz="1400" dirty="0" smtClean="0"/>
                    <a:t> </a:t>
                  </a:r>
                  <a:r>
                    <a:rPr lang="en-US" sz="1400" dirty="0" err="1" smtClean="0"/>
                    <a:t>Arlequine</a:t>
                  </a:r>
                  <a:r>
                    <a:rPr lang="en-US" sz="1400" dirty="0" smtClean="0"/>
                    <a:t> 3.5</a:t>
                  </a:r>
                  <a:r>
                    <a:rPr lang="ru-RU" sz="1400" dirty="0" smtClean="0"/>
                    <a:t>.2.2.</a:t>
                  </a:r>
                  <a:endParaRPr lang="ru-RU" sz="1400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4946892" y="2829258"/>
                  <a:ext cx="4089604" cy="224676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b="1" dirty="0" smtClean="0"/>
                    <a:t>Результаты:</a:t>
                  </a:r>
                  <a:r>
                    <a:rPr lang="ru-RU" sz="1400" dirty="0"/>
                    <a:t> З</a:t>
                  </a:r>
                  <a:r>
                    <a:rPr lang="ru-RU" sz="1400" dirty="0" smtClean="0"/>
                    <a:t>начение </a:t>
                  </a:r>
                  <a:r>
                    <a:rPr lang="ru-RU" sz="1400" dirty="0" err="1"/>
                    <a:t>Fst</a:t>
                  </a:r>
                  <a:r>
                    <a:rPr lang="ru-RU" sz="1400" dirty="0"/>
                    <a:t>, </a:t>
                  </a:r>
                  <a:r>
                    <a:rPr lang="ru-RU" sz="1400" dirty="0" smtClean="0"/>
                    <a:t>допускающее объединение </a:t>
                  </a:r>
                  <a:r>
                    <a:rPr lang="ru-RU" sz="1400" dirty="0"/>
                    <a:t>выборок в </a:t>
                  </a:r>
                  <a:r>
                    <a:rPr lang="ru-RU" sz="1400" dirty="0" err="1"/>
                    <a:t>метапопуляцию</a:t>
                  </a:r>
                  <a:r>
                    <a:rPr lang="ru-RU" sz="1400" dirty="0"/>
                    <a:t>, установлено на уровне </a:t>
                  </a:r>
                  <a:r>
                    <a:rPr lang="en-US" sz="1400" dirty="0" smtClean="0"/>
                    <a:t>&lt; </a:t>
                  </a:r>
                  <a:r>
                    <a:rPr lang="ru-RU" sz="1400" dirty="0" smtClean="0"/>
                    <a:t>1</a:t>
                  </a:r>
                  <a:r>
                    <a:rPr lang="ru-RU" sz="1400" dirty="0"/>
                    <a:t>%. При </a:t>
                  </a:r>
                  <a:r>
                    <a:rPr lang="ru-RU" sz="1400" dirty="0" smtClean="0"/>
                    <a:t>таком </a:t>
                  </a:r>
                  <a:r>
                    <a:rPr lang="ru-RU" sz="1400" dirty="0"/>
                    <a:t>пороге объединение допустимо только для </a:t>
                  </a:r>
                  <a:r>
                    <a:rPr lang="ru-RU" sz="1400" dirty="0" smtClean="0"/>
                    <a:t>популяций </a:t>
                  </a:r>
                  <a:r>
                    <a:rPr lang="ru-RU" sz="1400" dirty="0"/>
                    <a:t>цахуры-</a:t>
                  </a:r>
                  <a:r>
                    <a:rPr lang="ru-RU" sz="1400" dirty="0" err="1"/>
                    <a:t>каратинцы</a:t>
                  </a:r>
                  <a:r>
                    <a:rPr lang="ru-RU" sz="1400" dirty="0"/>
                    <a:t> и цахуры-аварцы, не показавших значимых различий. Однако между </a:t>
                  </a:r>
                  <a:r>
                    <a:rPr lang="ru-RU" sz="1400" dirty="0" err="1"/>
                    <a:t>каратинцами</a:t>
                  </a:r>
                  <a:r>
                    <a:rPr lang="ru-RU" sz="1400" dirty="0"/>
                    <a:t> и аварцами выявлены различия, превышающие </a:t>
                  </a:r>
                  <a:r>
                    <a:rPr lang="ru-RU" sz="1400" dirty="0" smtClean="0"/>
                    <a:t>1%, </a:t>
                  </a:r>
                  <a:r>
                    <a:rPr lang="ru-RU" sz="1400" dirty="0"/>
                    <a:t>поэтому в </a:t>
                  </a:r>
                  <a:r>
                    <a:rPr lang="ru-RU" sz="1400" dirty="0" err="1"/>
                    <a:t>референсную</a:t>
                  </a:r>
                  <a:r>
                    <a:rPr lang="ru-RU" sz="1400" dirty="0"/>
                    <a:t> базу данных рекомендуется включить значения для каждой популяции отдельно, без объединения.</a:t>
                  </a: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6081745" y="999288"/>
                  <a:ext cx="32403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2"/>
                      </a:solidFill>
                    </a:rPr>
                    <a:t>kseniya.simonova@medgenetics.ru</a:t>
                  </a:r>
                  <a:endParaRPr lang="ru-RU" sz="1400" dirty="0">
                    <a:solidFill>
                      <a:schemeClr val="tx2"/>
                    </a:solidFill>
                  </a:endParaRPr>
                </a:p>
              </p:txBody>
            </p:sp>
            <p:pic>
              <p:nvPicPr>
                <p:cNvPr id="9" name="Рисунок 8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10000" b="90000" l="10000" r="90000">
                              <a14:foregroundMark x1="71000" y1="29417" x2="75700" y2="29417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10330" y="1031187"/>
                  <a:ext cx="432048" cy="259228"/>
                </a:xfrm>
                <a:prstGeom prst="rect">
                  <a:avLst/>
                </a:prstGeom>
              </p:spPr>
            </p:pic>
          </p:grpSp>
          <p:sp>
            <p:nvSpPr>
              <p:cNvPr id="6" name="TextBox 5"/>
              <p:cNvSpPr txBox="1"/>
              <p:nvPr/>
            </p:nvSpPr>
            <p:spPr>
              <a:xfrm>
                <a:off x="1983487" y="120269"/>
                <a:ext cx="87129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200" b="1" dirty="0">
                    <a:solidFill>
                      <a:schemeClr val="tx2"/>
                    </a:solidFill>
                  </a:rPr>
                  <a:t>Генетическая дифференциация популяций </a:t>
                </a:r>
                <a:r>
                  <a:rPr lang="ru-RU" sz="2200" b="1" dirty="0" smtClean="0">
                    <a:solidFill>
                      <a:schemeClr val="tx2"/>
                    </a:solidFill>
                  </a:rPr>
                  <a:t>Дагестана:</a:t>
                </a:r>
              </a:p>
              <a:p>
                <a:r>
                  <a:rPr lang="ru-RU" b="1" dirty="0" smtClean="0">
                    <a:solidFill>
                      <a:schemeClr val="tx2"/>
                    </a:solidFill>
                  </a:rPr>
                  <a:t>анализ </a:t>
                </a:r>
                <a:r>
                  <a:rPr lang="ru-RU" b="1" dirty="0">
                    <a:solidFill>
                      <a:schemeClr val="tx2"/>
                    </a:solidFill>
                  </a:rPr>
                  <a:t>по X-STR маркерам, используемым в ДНК-идентификации 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1705277" y="1008926"/>
              <a:ext cx="42469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ru-RU" sz="1400" dirty="0" smtClean="0">
                  <a:solidFill>
                    <a:schemeClr val="tx2"/>
                  </a:solidFill>
                </a:rPr>
                <a:t>Харьков </a:t>
              </a:r>
              <a:r>
                <a:rPr lang="ru-RU" sz="1400" dirty="0">
                  <a:solidFill>
                    <a:schemeClr val="tx2"/>
                  </a:solidFill>
                </a:rPr>
                <a:t>В.Н</a:t>
              </a:r>
              <a:r>
                <a:rPr lang="ru-RU" sz="1400" dirty="0" smtClean="0">
                  <a:solidFill>
                    <a:schemeClr val="tx2"/>
                  </a:solidFill>
                </a:rPr>
                <a:t>., </a:t>
              </a:r>
              <a:r>
                <a:rPr lang="ru-RU" sz="1400" dirty="0" err="1" smtClean="0">
                  <a:solidFill>
                    <a:schemeClr val="tx2"/>
                  </a:solidFill>
                </a:rPr>
                <a:t>Раджабов.М.О</a:t>
              </a:r>
              <a:r>
                <a:rPr lang="ru-RU" sz="1400" dirty="0" smtClean="0">
                  <a:solidFill>
                    <a:schemeClr val="tx2"/>
                  </a:solidFill>
                </a:rPr>
                <a:t>., </a:t>
              </a:r>
              <a:r>
                <a:rPr lang="ru-RU" sz="1400" dirty="0">
                  <a:solidFill>
                    <a:schemeClr val="tx2"/>
                  </a:solidFill>
                </a:rPr>
                <a:t>Степанов В.А</a:t>
              </a:r>
              <a:r>
                <a:rPr lang="ru-RU" sz="1400" dirty="0" smtClean="0">
                  <a:solidFill>
                    <a:schemeClr val="tx2"/>
                  </a:solidFill>
                </a:rPr>
                <a:t>. </a:t>
              </a:r>
              <a:endParaRPr lang="ru-RU" sz="1400" dirty="0">
                <a:solidFill>
                  <a:schemeClr val="tx2"/>
                </a:solidFill>
              </a:endParaRPr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80" t="36434" r="54263" b="45288"/>
            <a:stretch/>
          </p:blipFill>
          <p:spPr>
            <a:xfrm>
              <a:off x="269401" y="686373"/>
              <a:ext cx="1714562" cy="645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11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260</Words>
  <Application>Microsoft Office PowerPoint</Application>
  <PresentationFormat>Экран (16:9)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Вагайцева Ксения Валерьевна</dc:creator>
  <cp:lastModifiedBy>Вагайцева Ксения Валерьевна</cp:lastModifiedBy>
  <cp:revision>22</cp:revision>
  <dcterms:created xsi:type="dcterms:W3CDTF">2025-04-22T02:59:13Z</dcterms:created>
  <dcterms:modified xsi:type="dcterms:W3CDTF">2025-04-28T04:22:14Z</dcterms:modified>
</cp:coreProperties>
</file>